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8"/>
  </p:notesMasterIdLst>
  <p:sldIdLst>
    <p:sldId id="256" r:id="rId2"/>
    <p:sldId id="272" r:id="rId3"/>
    <p:sldId id="257" r:id="rId4"/>
    <p:sldId id="266" r:id="rId5"/>
    <p:sldId id="270" r:id="rId6"/>
    <p:sldId id="273" r:id="rId7"/>
    <p:sldId id="258" r:id="rId8"/>
    <p:sldId id="267" r:id="rId9"/>
    <p:sldId id="259" r:id="rId10"/>
    <p:sldId id="268" r:id="rId11"/>
    <p:sldId id="260" r:id="rId12"/>
    <p:sldId id="261" r:id="rId13"/>
    <p:sldId id="269" r:id="rId14"/>
    <p:sldId id="264" r:id="rId15"/>
    <p:sldId id="262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9966FF"/>
    <a:srgbClr val="041B1C"/>
    <a:srgbClr val="FF3300"/>
    <a:srgbClr val="0000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417" autoAdjust="0"/>
  </p:normalViewPr>
  <p:slideViewPr>
    <p:cSldViewPr>
      <p:cViewPr>
        <p:scale>
          <a:sx n="66" d="100"/>
          <a:sy n="66" d="100"/>
        </p:scale>
        <p:origin x="-119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CD5EE1C9-AE74-4E5A-8303-83C52C97F6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42026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2027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D728282-BEB1-4463-8895-8E8DA6BBA7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B038C-E936-4E35-9B08-897FC7A086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EC44C-9241-432D-AE14-836D529857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64219-2435-4828-9955-984B86A4468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67B33-6711-4AC3-860D-54F0103759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6A201-1E84-4FA1-B56A-DC46E41A8F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293A5-F191-4205-AEB9-A46847E21F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FC8BA-0C69-4ABB-978D-8C7062DA99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8C4FF-BF39-449A-B152-05813EEDD2E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EA51-AEB4-4701-A1AA-879F92D16E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BE6A8-A415-4EDB-B86E-5A428F1851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0A8A6-902C-40AC-B3C5-5F5BBFA651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78262-8870-4E74-A716-82F5B5745B8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40963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64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65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66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67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68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69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0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1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2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3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4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5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6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7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8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79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0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1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2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3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4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5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6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7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8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89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0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1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2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3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4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5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6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7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998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1000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1001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41002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4100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1004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 smtClean="0"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1005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 smtClean="0"/>
            </a:lvl1pPr>
          </a:lstStyle>
          <a:p>
            <a:pPr>
              <a:defRPr/>
            </a:pPr>
            <a:r>
              <a:rPr lang="cs-CZ"/>
              <a:t>Genetika - Mendelovy zákony</a:t>
            </a:r>
          </a:p>
        </p:txBody>
      </p:sp>
      <p:sp>
        <p:nvSpPr>
          <p:cNvPr id="41006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/>
            </a:lvl1pPr>
          </a:lstStyle>
          <a:p>
            <a:pPr>
              <a:defRPr/>
            </a:pPr>
            <a:fld id="{AC650F76-0E6C-408B-8035-F40E99292BC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5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6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7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ndel-museum.org/" TargetMode="External"/><Relationship Id="rId2" Type="http://schemas.openxmlformats.org/officeDocument/2006/relationships/hyperlink" Target="http://anthro.palomar.edu/mendel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s.wikipedia.org/wiki/Gregor_Mende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9913" y="981075"/>
            <a:ext cx="8002587" cy="2447925"/>
          </a:xfrm>
        </p:spPr>
        <p:txBody>
          <a:bodyPr/>
          <a:lstStyle/>
          <a:p>
            <a:pPr eaLnBrk="1" hangingPunct="1">
              <a:defRPr/>
            </a:pPr>
            <a:r>
              <a:rPr lang="cs-CZ" sz="5400" b="1" smtClean="0"/>
              <a:t>GENETIKA MNOHOBUNĚČNÝCH ORGANISMŮ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MENDELOVY ZÁKONY</a:t>
            </a:r>
          </a:p>
        </p:txBody>
      </p:sp>
      <p:pic>
        <p:nvPicPr>
          <p:cNvPr id="25605" name="Picture 5" descr="Mn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4652963"/>
            <a:ext cx="1304925" cy="18288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2291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2292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9794FC-D115-4357-9AD5-7105678377ED}" type="slidenum">
              <a:rPr lang="cs-CZ"/>
              <a:pPr/>
              <a:t>10</a:t>
            </a:fld>
            <a:endParaRPr lang="cs-CZ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91513" cy="1350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Zákon o čistotě vloh</a:t>
            </a:r>
            <a:br>
              <a:rPr lang="cs-CZ" b="1" smtClean="0"/>
            </a:br>
            <a:r>
              <a:rPr lang="cs-CZ" b="1" smtClean="0"/>
              <a:t>a jejich štěpení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229600" cy="4133850"/>
          </a:xfrm>
        </p:spPr>
        <p:txBody>
          <a:bodyPr/>
          <a:lstStyle/>
          <a:p>
            <a:pPr eaLnBrk="1" hangingPunct="1"/>
            <a:r>
              <a:rPr lang="cs-CZ" sz="2400" b="1" smtClean="0">
                <a:effectLst/>
              </a:rPr>
              <a:t>Při vzájemném křížení heterozygotů (F2 generace) vzniká potomstvo, které je genotypově i fenotypově různorodé.</a:t>
            </a:r>
          </a:p>
          <a:p>
            <a:pPr eaLnBrk="1" hangingPunct="1"/>
            <a:r>
              <a:rPr lang="cs-CZ" sz="2400" b="1" smtClean="0">
                <a:effectLst/>
              </a:rPr>
              <a:t>Poměrné zastoupení homozygotů i heterozygotů v tomto potomstvu (proto i dominantních a rece-sivních fenotypů) je pravidelné a stálé.</a:t>
            </a:r>
            <a:br>
              <a:rPr lang="cs-CZ" sz="2400" b="1" smtClean="0">
                <a:effectLst/>
              </a:rPr>
            </a:br>
            <a:endParaRPr lang="cs-CZ" sz="2400" b="1" smtClean="0">
              <a:effectLst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3315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3316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D63A03-4AC3-4EF8-9842-40754C445725}" type="slidenum">
              <a:rPr lang="cs-CZ"/>
              <a:pPr/>
              <a:t>11</a:t>
            </a:fld>
            <a:endParaRPr lang="cs-CZ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263" y="188913"/>
            <a:ext cx="8243887" cy="1152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Monohybridní křížení</a:t>
            </a:r>
            <a:br>
              <a:rPr lang="cs-CZ" b="1" smtClean="0"/>
            </a:br>
            <a:r>
              <a:rPr lang="cs-CZ" b="1" smtClean="0"/>
              <a:t>s úplnou dominancí</a:t>
            </a:r>
          </a:p>
        </p:txBody>
      </p:sp>
      <p:pic>
        <p:nvPicPr>
          <p:cNvPr id="29700" name="Picture 4" descr="p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7675" y="1557338"/>
            <a:ext cx="3921125" cy="4824412"/>
          </a:xfrm>
          <a:noFill/>
          <a:ln w="25400">
            <a:solidFill>
              <a:schemeClr val="hlink"/>
            </a:solidFill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787900" y="5229225"/>
            <a:ext cx="3887788" cy="666750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cs-CZ" b="1"/>
              <a:t>Genotypový poměr: 1:2:1</a:t>
            </a:r>
          </a:p>
          <a:p>
            <a:pPr algn="ctr"/>
            <a:r>
              <a:rPr lang="cs-CZ" b="1"/>
              <a:t>Fenotypový poměr:  3:1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6475" y="1557338"/>
            <a:ext cx="3879850" cy="34798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702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4339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4340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E5ADCE-424F-49A0-B7A1-6DC855CD17A4}" type="slidenum">
              <a:rPr lang="cs-CZ"/>
              <a:pPr/>
              <a:t>12</a:t>
            </a:fld>
            <a:endParaRPr lang="cs-CZ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Monohybridní křížení</a:t>
            </a:r>
            <a:br>
              <a:rPr lang="cs-CZ" b="1" smtClean="0"/>
            </a:br>
            <a:r>
              <a:rPr lang="cs-CZ" b="1" smtClean="0"/>
              <a:t>s neúplnou dominancí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714875" y="1690688"/>
            <a:ext cx="2914650" cy="392112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cs-CZ" b="1"/>
              <a:t>Rodičovská generace - P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714875" y="3213100"/>
            <a:ext cx="3384550" cy="392113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cs-CZ" b="1"/>
              <a:t>F1 – první generace potomků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4714875" y="4724400"/>
            <a:ext cx="3460750" cy="392113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cs-CZ" b="1"/>
              <a:t>F2 – druhá generace potomků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5148263" y="5661025"/>
            <a:ext cx="2990850" cy="666750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cs-CZ" b="1"/>
              <a:t>Genotypový poměr: 1:2:1</a:t>
            </a:r>
          </a:p>
          <a:p>
            <a:r>
              <a:rPr lang="cs-CZ" b="1"/>
              <a:t>Fenotypový poměr:  1:2:1</a:t>
            </a:r>
          </a:p>
        </p:txBody>
      </p:sp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3213100"/>
            <a:ext cx="3346450" cy="13938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724400"/>
            <a:ext cx="4102100" cy="1544638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1690688"/>
            <a:ext cx="2879725" cy="14001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7" grpId="0" animBg="1" autoUpdateAnimBg="0"/>
      <p:bldP spid="30728" grpId="0" animBg="1" autoUpdateAnimBg="0"/>
      <p:bldP spid="30729" grpId="0" animBg="1" autoUpdateAnimBg="0"/>
      <p:bldP spid="30730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5363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536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B66785E-A960-407F-B359-1B735F339971}" type="slidenum">
              <a:rPr lang="cs-CZ"/>
              <a:pPr/>
              <a:t>13</a:t>
            </a:fld>
            <a:endParaRPr lang="cs-CZ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147050" cy="1350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Zákon o volné kombinovatelnosti vloh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424862" cy="4530725"/>
          </a:xfrm>
        </p:spPr>
        <p:txBody>
          <a:bodyPr/>
          <a:lstStyle/>
          <a:p>
            <a:pPr eaLnBrk="1" hangingPunct="1"/>
            <a:r>
              <a:rPr lang="cs-CZ" sz="2400" b="1" smtClean="0">
                <a:effectLst/>
              </a:rPr>
              <a:t>Při vzájemném křížení heterozygotů (F3 generace) ve více genových párech vzniká genotypově i fenotypově různorodé potomstvo, v němž je pravidelné a stálé zastoupení (poměrné zastoupení) genotypů všech možných kombinací mezi rozdílnými alelami všech heterozygotních alelových párů (9 : 3 : 3 : 1).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6387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6388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EE9F81B-AF10-4D2D-AEE8-6081D4F4C85D}" type="slidenum">
              <a:rPr lang="cs-CZ"/>
              <a:pPr/>
              <a:t>14</a:t>
            </a:fld>
            <a:endParaRPr lang="cs-CZ"/>
          </a:p>
        </p:txBody>
      </p:sp>
      <p:pic>
        <p:nvPicPr>
          <p:cNvPr id="34821" name="Picture 5" descr="ob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341438"/>
            <a:ext cx="3863975" cy="4968875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4826" name="Rectangle 10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280400" cy="9366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Dihybridní křížení</a:t>
            </a:r>
            <a:br>
              <a:rPr lang="cs-CZ" b="1" smtClean="0"/>
            </a:br>
            <a:r>
              <a:rPr lang="cs-CZ" b="1" smtClean="0"/>
              <a:t>s úplnou </a:t>
            </a:r>
            <a:r>
              <a:rPr lang="cs-CZ" b="1" smtClean="0">
                <a:effectLst/>
              </a:rPr>
              <a:t>dominancí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7411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7412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67DBAA2-4861-420D-9AAD-EB81D6DB1AF4}" type="slidenum">
              <a:rPr lang="cs-CZ"/>
              <a:pPr/>
              <a:t>15</a:t>
            </a:fld>
            <a:endParaRPr lang="cs-CZ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 </a:t>
            </a:r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844675"/>
            <a:ext cx="6202362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Fenotypy F2  (2. filiální generace) se vyskytovaly v poměrech:</a:t>
            </a:r>
          </a:p>
          <a:p>
            <a:pPr lvl="1" eaLnBrk="1" hangingPunct="1">
              <a:defRPr/>
            </a:pPr>
            <a:r>
              <a:rPr lang="cs-CZ" sz="2400" b="1" smtClean="0"/>
              <a:t>9 kulatá žlutá </a:t>
            </a:r>
          </a:p>
          <a:p>
            <a:pPr lvl="1" eaLnBrk="1" hangingPunct="1">
              <a:defRPr/>
            </a:pPr>
            <a:r>
              <a:rPr lang="cs-CZ" sz="2400" b="1" smtClean="0"/>
              <a:t>3 kulatá zelená </a:t>
            </a:r>
          </a:p>
          <a:p>
            <a:pPr lvl="1" eaLnBrk="1" hangingPunct="1">
              <a:defRPr/>
            </a:pPr>
            <a:r>
              <a:rPr lang="cs-CZ" sz="2400" b="1" smtClean="0"/>
              <a:t>3 hranatá žlutá </a:t>
            </a:r>
          </a:p>
          <a:p>
            <a:pPr lvl="1" eaLnBrk="1" hangingPunct="1">
              <a:defRPr/>
            </a:pPr>
            <a:r>
              <a:rPr lang="cs-CZ" sz="2400" b="1" smtClean="0"/>
              <a:t>1 hranaté zelené</a:t>
            </a:r>
          </a:p>
          <a:p>
            <a:pPr lvl="1" eaLnBrk="1" hangingPunct="1">
              <a:buFontTx/>
              <a:buNone/>
              <a:defRPr/>
            </a:pPr>
            <a:r>
              <a:rPr lang="cs-CZ" sz="2400" b="1" smtClean="0"/>
              <a:t>Poměr: 9 : 3 : 3 : 1</a:t>
            </a: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39750" y="260350"/>
            <a:ext cx="82089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cs-CZ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Dihybridní křížení</a:t>
            </a:r>
            <a:br>
              <a:rPr lang="cs-CZ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cs-CZ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 úplnou dominancí</a:t>
            </a:r>
          </a:p>
        </p:txBody>
      </p:sp>
      <p:pic>
        <p:nvPicPr>
          <p:cNvPr id="31766" name="Picture 22" descr="MCj01227610000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1863" y="2852738"/>
            <a:ext cx="2732087" cy="2405062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1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1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1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 build="p"/>
      <p:bldP spid="317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8435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8436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FDEDA7F-E7FD-477D-AA80-17C99D4A1363}" type="slidenum">
              <a:rPr lang="cs-CZ"/>
              <a:pPr/>
              <a:t>16</a:t>
            </a:fld>
            <a:endParaRPr lang="cs-CZ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Použité zdroje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cs-CZ" sz="2800" b="1" smtClean="0">
                <a:solidFill>
                  <a:schemeClr val="hlink"/>
                </a:solidFill>
                <a:effectLst/>
                <a:hlinkClick r:id="rId2"/>
              </a:rPr>
              <a:t>http://anthro.palomar.edu/mendel/</a:t>
            </a:r>
            <a:endParaRPr lang="cs-CZ" sz="2800" b="1" smtClean="0">
              <a:solidFill>
                <a:schemeClr val="hlink"/>
              </a:solidFill>
              <a:effectLst/>
            </a:endParaRPr>
          </a:p>
          <a:p>
            <a:pPr eaLnBrk="1" hangingPunct="1"/>
            <a:r>
              <a:rPr lang="cs-CZ" sz="2800" b="1" smtClean="0">
                <a:effectLst/>
                <a:hlinkClick r:id="rId3"/>
              </a:rPr>
              <a:t>http://www.mendel-museum.org/</a:t>
            </a:r>
            <a:endParaRPr lang="cs-CZ" sz="2800" b="1" smtClean="0">
              <a:effectLst/>
            </a:endParaRPr>
          </a:p>
          <a:p>
            <a:pPr eaLnBrk="1" hangingPunct="1"/>
            <a:r>
              <a:rPr lang="cs-CZ" sz="2800" b="1" smtClean="0">
                <a:effectLst/>
                <a:hlinkClick r:id="rId4"/>
              </a:rPr>
              <a:t>http://www.cs.wikipedia.org/wiki/Gregor_Mendel</a:t>
            </a:r>
            <a:endParaRPr lang="cs-CZ" sz="2800" b="1" smtClean="0">
              <a:effectLst/>
            </a:endParaRPr>
          </a:p>
          <a:p>
            <a:pPr eaLnBrk="1" hangingPunct="1"/>
            <a:r>
              <a:rPr lang="cs-CZ" sz="2800" b="1" smtClean="0">
                <a:effectLst/>
              </a:rPr>
              <a:t>Bumerl, J. a kol.: </a:t>
            </a:r>
            <a:r>
              <a:rPr lang="cs-CZ" sz="2800" b="1" i="1" smtClean="0">
                <a:effectLst/>
              </a:rPr>
              <a:t>Biologie 2 pro střední odborné školy.</a:t>
            </a:r>
            <a:r>
              <a:rPr lang="cs-CZ" sz="2800" b="1" smtClean="0">
                <a:effectLst/>
              </a:rPr>
              <a:t> SPN, Praha, 1997</a:t>
            </a:r>
          </a:p>
          <a:p>
            <a:pPr eaLnBrk="1" hangingPunct="1"/>
            <a:r>
              <a:rPr lang="cs-CZ" sz="2800" b="1" smtClean="0">
                <a:effectLst/>
              </a:rPr>
              <a:t>Kubišta, V.: </a:t>
            </a:r>
            <a:r>
              <a:rPr lang="cs-CZ" sz="2800" b="1" i="1" smtClean="0">
                <a:effectLst/>
              </a:rPr>
              <a:t>Obecná biologie.</a:t>
            </a:r>
            <a:r>
              <a:rPr lang="cs-CZ" sz="2800" b="1" smtClean="0">
                <a:effectLst/>
              </a:rPr>
              <a:t> Fortuna, 2000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099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4100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E7F708-FC70-4700-B398-2CAAD972DD6A}" type="slidenum">
              <a:rPr lang="cs-CZ"/>
              <a:pPr/>
              <a:t>2</a:t>
            </a:fld>
            <a:endParaRPr lang="cs-CZ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Kdo byl J. G. Mendel?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Mnich, zakladatel genetiky a opat augustiniánského  kláštera v Brně.</a:t>
            </a:r>
          </a:p>
          <a:p>
            <a:pPr eaLnBrk="1" hangingPunct="1">
              <a:defRPr/>
            </a:pPr>
            <a:r>
              <a:rPr lang="cs-CZ" sz="2400" b="1" smtClean="0"/>
              <a:t>Žil v letech 1822-1884.</a:t>
            </a:r>
          </a:p>
          <a:p>
            <a:pPr eaLnBrk="1" hangingPunct="1">
              <a:defRPr/>
            </a:pPr>
            <a:r>
              <a:rPr lang="cs-CZ" sz="2400" b="1" smtClean="0"/>
              <a:t>Mendelův přínos pro biologii byl rozpoznán až po jeho smrti začátkem 20. století.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5123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5124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43F2FB-8EE1-4322-A383-A22F3533C70C}" type="slidenum">
              <a:rPr lang="cs-CZ"/>
              <a:pPr/>
              <a:t>3</a:t>
            </a:fld>
            <a:endParaRPr lang="cs-CZ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Význam J. G. Mendela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546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Mendel považoval proměnlivost rostlin za doloženou skutečnost.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Byl první, kdo nehodnotil organismus jako celek, ale rozložil ho na jednotlivé znaky.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Jednotlivé znaky (např. tvar zralého semene), chápal protikladně, např. na jedné straně kulaté, na druhé hranaté jako dvě strany jedné mince. </a:t>
            </a:r>
          </a:p>
        </p:txBody>
      </p:sp>
      <p:pic>
        <p:nvPicPr>
          <p:cNvPr id="26629" name="Picture 5" descr="men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1628775"/>
            <a:ext cx="2182813" cy="3455988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128" name="Rectangle 6"/>
          <p:cNvSpPr>
            <a:spLocks noChangeArrowheads="1"/>
          </p:cNvSpPr>
          <p:nvPr/>
        </p:nvSpPr>
        <p:spPr bwMode="auto">
          <a:xfrm>
            <a:off x="0" y="34290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6147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6148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DA7BE5-BB05-4A27-BE88-EA6EE6DE7185}" type="slidenum">
              <a:rPr lang="cs-CZ"/>
              <a:pPr/>
              <a:t>4</a:t>
            </a:fld>
            <a:endParaRPr lang="cs-CZ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Mendelovy výzkumy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Základní zákony dědičnosti formuloval v roce 1866 na základě analýz genetického křížení mezi vyšlechtěnými kmeny hrachu setého (Pisum sativum).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Zkoumal projev v určitém dobře definovaném znaku jako je např. tvar semen (kulatá nebo hranatá), barva semen (žlutá nebo zelená) nebo barva květů (fialová nebo bílá).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7171" name="Zástupný symbol pro zápatí 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7172" name="Zástupný symbol pro číslo snímku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8B8A81-F43F-4786-B933-FF894492D3F9}" type="slidenum">
              <a:rPr lang="cs-CZ"/>
              <a:pPr/>
              <a:t>5</a:t>
            </a:fld>
            <a:endParaRPr lang="cs-CZ"/>
          </a:p>
        </p:txBody>
      </p:sp>
      <p:pic>
        <p:nvPicPr>
          <p:cNvPr id="59417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557338"/>
            <a:ext cx="3455987" cy="3240087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94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Hrach setý - (Pisum sativum)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7596188" y="1557338"/>
            <a:ext cx="1225550" cy="1216025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cs-CZ" b="1"/>
              <a:t>Tyčinky -</a:t>
            </a:r>
          </a:p>
          <a:p>
            <a:pPr algn="ctr"/>
            <a:r>
              <a:rPr lang="cs-CZ" b="1"/>
              <a:t>samčí pohlavní orgány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7596188" y="2924175"/>
            <a:ext cx="1230312" cy="1216025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cs-CZ" b="1"/>
              <a:t>Pestík -</a:t>
            </a:r>
          </a:p>
          <a:p>
            <a:pPr algn="ctr"/>
            <a:r>
              <a:rPr lang="cs-CZ" b="1"/>
              <a:t>samičí pohlavní </a:t>
            </a:r>
          </a:p>
          <a:p>
            <a:pPr algn="ctr"/>
            <a:r>
              <a:rPr lang="cs-CZ" b="1"/>
              <a:t>orgán</a:t>
            </a:r>
          </a:p>
        </p:txBody>
      </p:sp>
      <p:sp>
        <p:nvSpPr>
          <p:cNvPr id="59406" name="Text Box 14"/>
          <p:cNvSpPr txBox="1">
            <a:spLocks noChangeArrowheads="1"/>
          </p:cNvSpPr>
          <p:nvPr/>
        </p:nvSpPr>
        <p:spPr bwMode="auto">
          <a:xfrm>
            <a:off x="900113" y="5516563"/>
            <a:ext cx="2951162" cy="666750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cs-CZ" b="1"/>
              <a:t>Hrach setý – </a:t>
            </a:r>
          </a:p>
          <a:p>
            <a:pPr algn="ctr"/>
            <a:r>
              <a:rPr lang="cs-CZ" b="1"/>
              <a:t>pokusná rostlina</a:t>
            </a:r>
          </a:p>
        </p:txBody>
      </p:sp>
      <p:pic>
        <p:nvPicPr>
          <p:cNvPr id="59410" name="Picture 18" descr="Mendel's%20peas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5988" y="1557338"/>
            <a:ext cx="2901950" cy="3887787"/>
          </a:xfrm>
          <a:noFill/>
          <a:ln w="25400">
            <a:solidFill>
              <a:schemeClr val="hlink"/>
            </a:solidFill>
          </a:ln>
        </p:spPr>
      </p:pic>
      <p:sp>
        <p:nvSpPr>
          <p:cNvPr id="59412" name="Line 20"/>
          <p:cNvSpPr>
            <a:spLocks noChangeShapeType="1"/>
          </p:cNvSpPr>
          <p:nvPr/>
        </p:nvSpPr>
        <p:spPr bwMode="auto">
          <a:xfrm flipH="1">
            <a:off x="6227763" y="1844675"/>
            <a:ext cx="1366837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cs-CZ"/>
          </a:p>
        </p:txBody>
      </p:sp>
      <p:sp>
        <p:nvSpPr>
          <p:cNvPr id="59413" name="Line 21"/>
          <p:cNvSpPr>
            <a:spLocks noChangeShapeType="1"/>
          </p:cNvSpPr>
          <p:nvPr/>
        </p:nvSpPr>
        <p:spPr bwMode="auto">
          <a:xfrm flipH="1">
            <a:off x="6372225" y="1844675"/>
            <a:ext cx="287338" cy="144463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cs-CZ"/>
          </a:p>
        </p:txBody>
      </p:sp>
      <p:sp>
        <p:nvSpPr>
          <p:cNvPr id="59414" name="Line 22"/>
          <p:cNvSpPr>
            <a:spLocks noChangeShapeType="1"/>
          </p:cNvSpPr>
          <p:nvPr/>
        </p:nvSpPr>
        <p:spPr bwMode="auto">
          <a:xfrm flipH="1" flipV="1">
            <a:off x="5651500" y="2500313"/>
            <a:ext cx="1512888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cs-CZ"/>
          </a:p>
        </p:txBody>
      </p:sp>
      <p:sp>
        <p:nvSpPr>
          <p:cNvPr id="59415" name="Line 23"/>
          <p:cNvSpPr>
            <a:spLocks noChangeShapeType="1"/>
          </p:cNvSpPr>
          <p:nvPr/>
        </p:nvSpPr>
        <p:spPr bwMode="auto">
          <a:xfrm>
            <a:off x="7164388" y="2492375"/>
            <a:ext cx="0" cy="1081088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cs-CZ"/>
          </a:p>
        </p:txBody>
      </p:sp>
      <p:sp>
        <p:nvSpPr>
          <p:cNvPr id="59416" name="Line 24"/>
          <p:cNvSpPr>
            <a:spLocks noChangeShapeType="1"/>
          </p:cNvSpPr>
          <p:nvPr/>
        </p:nvSpPr>
        <p:spPr bwMode="auto">
          <a:xfrm>
            <a:off x="7164388" y="3573463"/>
            <a:ext cx="431800" cy="0"/>
          </a:xfrm>
          <a:prstGeom prst="line">
            <a:avLst/>
          </a:prstGeom>
          <a:noFill/>
          <a:ln w="38100" cap="sq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1" grpId="0" autoUpdateAnimBg="0"/>
      <p:bldP spid="59404" grpId="0" animBg="1" autoUpdateAnimBg="0"/>
      <p:bldP spid="59405" grpId="0" animBg="1" autoUpdateAnimBg="0"/>
      <p:bldP spid="59406" grpId="0" animBg="1" autoUpdateAnimBg="0"/>
      <p:bldP spid="59412" grpId="0" animBg="1"/>
      <p:bldP spid="59413" grpId="0" animBg="1"/>
      <p:bldP spid="59414" grpId="0" animBg="1"/>
      <p:bldP spid="59415" grpId="0" animBg="1"/>
      <p:bldP spid="594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8195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8196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AF0E4B-F006-4DDF-9283-22F36B256722}" type="slidenum">
              <a:rPr lang="cs-CZ"/>
              <a:pPr/>
              <a:t>6</a:t>
            </a:fld>
            <a:endParaRPr lang="cs-CZ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b="1" smtClean="0"/>
              <a:t>Základní pojmy – pro osvěžení…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7815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Genetika</a:t>
            </a:r>
            <a:r>
              <a:rPr lang="cs-CZ" sz="2400" b="1" smtClean="0"/>
              <a:t> – věda o dědičnosti a proměnlivosti organismů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Gen</a:t>
            </a:r>
            <a:r>
              <a:rPr lang="cs-CZ" sz="2400" b="1" smtClean="0"/>
              <a:t> - část úseku DNA, jehož funkcí je tvorba specifické bílkoviny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Alela</a:t>
            </a:r>
            <a:r>
              <a:rPr lang="cs-CZ" sz="2400" b="1" smtClean="0"/>
              <a:t> – forma genu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Hybridizace</a:t>
            </a:r>
            <a:r>
              <a:rPr lang="cs-CZ" sz="2400" b="1" smtClean="0"/>
              <a:t> – křížení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Monohybrid</a:t>
            </a:r>
            <a:r>
              <a:rPr lang="cs-CZ" sz="2400" b="1" smtClean="0"/>
              <a:t> – kříženec v jednom znaku (Aa)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Dihybrid</a:t>
            </a:r>
            <a:r>
              <a:rPr lang="cs-CZ" sz="2400" b="1" smtClean="0"/>
              <a:t> – kříženec ve dvou znacích (AaBb)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F1 </a:t>
            </a:r>
            <a:r>
              <a:rPr lang="cs-CZ" sz="2400" b="1" smtClean="0"/>
              <a:t>– první generace (děti)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F2</a:t>
            </a:r>
            <a:r>
              <a:rPr lang="cs-CZ" sz="2400" b="1" smtClean="0"/>
              <a:t> – druhá generace (vnuci)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P</a:t>
            </a:r>
            <a:r>
              <a:rPr lang="cs-CZ" sz="2400" b="1" smtClean="0"/>
              <a:t> – parentální generace (rodiče)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Homozygot</a:t>
            </a:r>
            <a:r>
              <a:rPr lang="cs-CZ" sz="2400" b="1" smtClean="0"/>
              <a:t> – AA, aa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400" b="1" smtClean="0">
                <a:solidFill>
                  <a:schemeClr val="hlink"/>
                </a:solidFill>
              </a:rPr>
              <a:t>Heterozygot</a:t>
            </a:r>
            <a:r>
              <a:rPr lang="cs-CZ" sz="2400" b="1" smtClean="0"/>
              <a:t> – Aa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737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37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737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9219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9220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3CDAD5-A81C-4934-8522-9B0896F2AFDA}" type="slidenum">
              <a:rPr lang="cs-CZ"/>
              <a:pPr/>
              <a:t>7</a:t>
            </a:fld>
            <a:endParaRPr lang="cs-CZ"/>
          </a:p>
        </p:txBody>
      </p:sp>
      <p:sp>
        <p:nvSpPr>
          <p:cNvPr id="276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Mendelovy zákony</a:t>
            </a:r>
          </a:p>
        </p:txBody>
      </p:sp>
      <p:sp>
        <p:nvSpPr>
          <p:cNvPr id="2765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smtClean="0"/>
              <a:t>ZÁKON UNIFORMITY</a:t>
            </a:r>
          </a:p>
          <a:p>
            <a:pPr eaLnBrk="1" hangingPunct="1">
              <a:defRPr/>
            </a:pPr>
            <a:r>
              <a:rPr lang="cs-CZ" sz="2800" b="1" smtClean="0"/>
              <a:t>ZÁKON O ČISTOTĚ VLOH A JEJICH ŠTĚPENÍ</a:t>
            </a:r>
          </a:p>
          <a:p>
            <a:pPr eaLnBrk="1" hangingPunct="1">
              <a:defRPr/>
            </a:pPr>
            <a:r>
              <a:rPr lang="cs-CZ" sz="2800" b="1" smtClean="0"/>
              <a:t>ZÁKON O VOLNÉ KOMBINOVATELNOSTI VLOH</a:t>
            </a:r>
          </a:p>
          <a:p>
            <a:pPr eaLnBrk="1" hangingPunct="1">
              <a:defRPr/>
            </a:pPr>
            <a:endParaRPr lang="cs-CZ" sz="36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0243" name="Zástupný symbol pro zápatí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0244" name="Zástupný symbol pro číslo snímk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7D6103B-7F6D-434E-91C7-7F8753DA135A}" type="slidenum">
              <a:rPr lang="cs-CZ"/>
              <a:pPr/>
              <a:t>8</a:t>
            </a:fld>
            <a:endParaRPr lang="cs-CZ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Zákon uniformity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cs-CZ" sz="2400" b="1" smtClean="0">
                <a:effectLst/>
              </a:rPr>
              <a:t>Při vzájemném křížení homozygotů (F1 generace) vzniká potomstvo, které je svým genotypem i fenotypem jednotné. </a:t>
            </a:r>
            <a:br>
              <a:rPr lang="cs-CZ" sz="2400" b="1" smtClean="0">
                <a:effectLst/>
              </a:rPr>
            </a:br>
            <a:endParaRPr lang="cs-CZ" sz="2400" b="1" smtClean="0">
              <a:effectLst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1267" name="Zástupný symbol pro zápatí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cs-CZ"/>
              <a:t>Genetika - Mendelovy zákony</a:t>
            </a:r>
          </a:p>
        </p:txBody>
      </p:sp>
      <p:sp>
        <p:nvSpPr>
          <p:cNvPr id="11268" name="Zástupný symbol pro číslo snímku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6F072F-F73F-4B67-B349-2EB149A0735A}" type="slidenum">
              <a:rPr lang="cs-CZ"/>
              <a:pPr/>
              <a:t>9</a:t>
            </a:fld>
            <a:endParaRPr lang="cs-CZ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" y="188913"/>
            <a:ext cx="882015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smtClean="0"/>
              <a:t>Zákon uniformity v F1 generaci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44950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Monohybridní křížení s úplnou dominancí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1850" y="1600200"/>
            <a:ext cx="4044950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Monohyridní křížení s neúplnou dominancí</a:t>
            </a:r>
          </a:p>
        </p:txBody>
      </p:sp>
      <p:pic>
        <p:nvPicPr>
          <p:cNvPr id="28678" name="Picture 6" descr="men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492375"/>
            <a:ext cx="2884487" cy="34544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28680" name="Picture 8" descr="mendel1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492375"/>
            <a:ext cx="3005138" cy="3452813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76" grpId="0" build="p"/>
    </p:bldLst>
  </p:timing>
</p:sld>
</file>

<file path=ppt/theme/theme1.xml><?xml version="1.0" encoding="utf-8"?>
<a:theme xmlns:a="http://schemas.openxmlformats.org/drawingml/2006/main" name="Paprsky">
  <a:themeElements>
    <a:clrScheme name="Paprsky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Paprsk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aprsky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370</TotalTime>
  <Words>660</Words>
  <Application>Microsoft Office PowerPoint</Application>
  <PresentationFormat>Předvádění na obrazovce (4:3)</PresentationFormat>
  <Paragraphs>116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0" baseType="lpstr">
      <vt:lpstr>Arial</vt:lpstr>
      <vt:lpstr>Wingdings</vt:lpstr>
      <vt:lpstr>Times New Roman</vt:lpstr>
      <vt:lpstr>Paprsky</vt:lpstr>
      <vt:lpstr>GENETIKA MNOHOBUNĚČNÝCH ORGANISMŮ</vt:lpstr>
      <vt:lpstr>Kdo byl J. G. Mendel?</vt:lpstr>
      <vt:lpstr>Význam J. G. Mendela</vt:lpstr>
      <vt:lpstr>Mendelovy výzkumy</vt:lpstr>
      <vt:lpstr>Hrach setý - (Pisum sativum)</vt:lpstr>
      <vt:lpstr>Základní pojmy – pro osvěžení…</vt:lpstr>
      <vt:lpstr>Mendelovy zákony</vt:lpstr>
      <vt:lpstr>Zákon uniformity</vt:lpstr>
      <vt:lpstr>Zákon uniformity v F1 generaci</vt:lpstr>
      <vt:lpstr>Zákon o čistotě vloh a jejich štěpení</vt:lpstr>
      <vt:lpstr>Monohybridní křížení s úplnou dominancí</vt:lpstr>
      <vt:lpstr>Monohybridní křížení s neúplnou dominancí</vt:lpstr>
      <vt:lpstr>Zákon o volné kombinovatelnosti vloh</vt:lpstr>
      <vt:lpstr>Dihybridní křížení s úplnou dominancí</vt:lpstr>
      <vt:lpstr> </vt:lpstr>
      <vt:lpstr>Použité zdroje</vt:lpstr>
    </vt:vector>
  </TitlesOfParts>
  <Company>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Genetika mnohobuněčných organismů</dc:title>
  <dc:creator>Ing. Marek</dc:creator>
  <cp:lastModifiedBy>Bohumil</cp:lastModifiedBy>
  <cp:revision>53</cp:revision>
  <cp:lastPrinted>1601-01-01T00:00:00Z</cp:lastPrinted>
  <dcterms:created xsi:type="dcterms:W3CDTF">2004-03-15T09:51:07Z</dcterms:created>
  <dcterms:modified xsi:type="dcterms:W3CDTF">2013-02-24T19:15:31Z</dcterms:modified>
</cp:coreProperties>
</file>